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66" r:id="rId9"/>
    <p:sldId id="271" r:id="rId10"/>
    <p:sldId id="272" r:id="rId11"/>
    <p:sldId id="273" r:id="rId12"/>
    <p:sldId id="274" r:id="rId13"/>
    <p:sldId id="270" r:id="rId14"/>
    <p:sldId id="275" r:id="rId15"/>
    <p:sldId id="269" r:id="rId16"/>
    <p:sldId id="267" r:id="rId17"/>
    <p:sldId id="268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D1AAB-D292-4CC9-A512-949A1C8F7CEB}" v="223" dt="2021-09-09T14:34:59.15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9B842-BE1D-4B15-9E8B-5486BA250F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E19AFB-3F90-469E-8027-F5CFCAA60031}">
      <dgm:prSet/>
      <dgm:spPr/>
      <dgm:t>
        <a:bodyPr/>
        <a:lstStyle/>
        <a:p>
          <a:r>
            <a:rPr lang="en-US"/>
            <a:t>Bedenk welke onderzoeksmethode bij jullie onderzoeksvraag past. Misschien wel allebei?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28BB23B0-D409-4BB4-A0BB-54F3AFECE00C}" type="parTrans" cxnId="{5AC2B14C-CD1B-48ED-AD4B-EEE4FC2E4F03}">
      <dgm:prSet/>
      <dgm:spPr/>
      <dgm:t>
        <a:bodyPr/>
        <a:lstStyle/>
        <a:p>
          <a:endParaRPr lang="en-US"/>
        </a:p>
      </dgm:t>
    </dgm:pt>
    <dgm:pt modelId="{749D856C-EF63-4304-9CA8-5A419F13E86D}" type="sibTrans" cxnId="{5AC2B14C-CD1B-48ED-AD4B-EEE4FC2E4F03}">
      <dgm:prSet/>
      <dgm:spPr/>
      <dgm:t>
        <a:bodyPr/>
        <a:lstStyle/>
        <a:p>
          <a:endParaRPr lang="en-US"/>
        </a:p>
      </dgm:t>
    </dgm:pt>
    <dgm:pt modelId="{5C7776AD-CBB3-4A9E-BAAA-D3F39A72C8F7}">
      <dgm:prSet/>
      <dgm:spPr/>
      <dgm:t>
        <a:bodyPr/>
        <a:lstStyle/>
        <a:p>
          <a:r>
            <a:rPr lang="en-US"/>
            <a:t>Denk na in hoeverre de deelvragen beantwoord kunnen worden met een methode. Zorg dat je het kan beargumenteren</a:t>
          </a:r>
        </a:p>
      </dgm:t>
    </dgm:pt>
    <dgm:pt modelId="{7A4357AA-799A-4675-8DE9-2C2D82426125}" type="parTrans" cxnId="{48D1A255-F6F6-4B40-A8E9-137D97729B51}">
      <dgm:prSet/>
      <dgm:spPr/>
      <dgm:t>
        <a:bodyPr/>
        <a:lstStyle/>
        <a:p>
          <a:endParaRPr lang="en-US"/>
        </a:p>
      </dgm:t>
    </dgm:pt>
    <dgm:pt modelId="{241D2B36-93D0-4E43-B7CA-BF0D07DF5613}" type="sibTrans" cxnId="{48D1A255-F6F6-4B40-A8E9-137D97729B51}">
      <dgm:prSet/>
      <dgm:spPr/>
      <dgm:t>
        <a:bodyPr/>
        <a:lstStyle/>
        <a:p>
          <a:endParaRPr lang="en-US"/>
        </a:p>
      </dgm:t>
    </dgm:pt>
    <dgm:pt modelId="{593D8F72-CB43-4109-90CA-41887AE20E46}">
      <dgm:prSet/>
      <dgm:spPr/>
      <dgm:t>
        <a:bodyPr/>
        <a:lstStyle/>
        <a:p>
          <a:r>
            <a:rPr lang="en-US" dirty="0"/>
            <a:t>Om 11:30 </a:t>
          </a:r>
          <a:r>
            <a:rPr lang="en-US" dirty="0" err="1"/>
            <a:t>uur</a:t>
          </a:r>
          <a:r>
            <a:rPr lang="en-US" dirty="0"/>
            <a:t> </a:t>
          </a:r>
          <a:r>
            <a:rPr lang="en-US" dirty="0" err="1"/>
            <a:t>komen</a:t>
          </a:r>
          <a:r>
            <a:rPr lang="en-US" dirty="0"/>
            <a:t> </a:t>
          </a:r>
          <a:r>
            <a:rPr lang="en-US" dirty="0" err="1"/>
            <a:t>wij</a:t>
          </a:r>
          <a:r>
            <a:rPr lang="en-US" dirty="0"/>
            <a:t> </a:t>
          </a:r>
          <a:r>
            <a:rPr lang="en-US" dirty="0" err="1"/>
            <a:t>langs</a:t>
          </a:r>
          <a:r>
            <a:rPr lang="en-US" dirty="0"/>
            <a:t> om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checken</a:t>
          </a:r>
          <a:r>
            <a:rPr lang="en-US" dirty="0"/>
            <a:t> wat </a:t>
          </a:r>
          <a:r>
            <a:rPr lang="en-US" dirty="0" err="1"/>
            <a:t>jullie</a:t>
          </a:r>
          <a:r>
            <a:rPr lang="en-US" dirty="0"/>
            <a:t> van plan </a:t>
          </a:r>
          <a:r>
            <a:rPr lang="en-US" dirty="0" err="1"/>
            <a:t>zijn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gaan</a:t>
          </a:r>
          <a:r>
            <a:rPr lang="en-US" dirty="0"/>
            <a:t> </a:t>
          </a:r>
          <a:r>
            <a:rPr lang="en-US" dirty="0" err="1"/>
            <a:t>gebruiken</a:t>
          </a:r>
          <a:r>
            <a:rPr lang="en-US" dirty="0"/>
            <a:t>. </a:t>
          </a:r>
          <a:r>
            <a:rPr lang="en-US" dirty="0" err="1"/>
            <a:t>Motiveer</a:t>
          </a:r>
          <a:r>
            <a:rPr lang="en-US" dirty="0"/>
            <a:t> dan </a:t>
          </a:r>
          <a:r>
            <a:rPr lang="en-US" dirty="0" err="1"/>
            <a:t>ook</a:t>
          </a:r>
          <a:r>
            <a:rPr lang="en-US" dirty="0"/>
            <a:t> </a:t>
          </a:r>
          <a:r>
            <a:rPr lang="en-US" dirty="0" err="1"/>
            <a:t>waarom</a:t>
          </a:r>
          <a:r>
            <a:rPr lang="en-US" dirty="0"/>
            <a:t>.</a:t>
          </a:r>
        </a:p>
      </dgm:t>
    </dgm:pt>
    <dgm:pt modelId="{6C8BF8C4-8A75-4D17-BC29-B79EC5EE1929}" type="parTrans" cxnId="{0E78BDEC-39DC-41F8-B732-DB3F0567FE13}">
      <dgm:prSet/>
      <dgm:spPr/>
      <dgm:t>
        <a:bodyPr/>
        <a:lstStyle/>
        <a:p>
          <a:endParaRPr lang="en-US"/>
        </a:p>
      </dgm:t>
    </dgm:pt>
    <dgm:pt modelId="{06570427-BFC9-4EC2-93B3-4C0C53734FC8}" type="sibTrans" cxnId="{0E78BDEC-39DC-41F8-B732-DB3F0567FE13}">
      <dgm:prSet/>
      <dgm:spPr/>
      <dgm:t>
        <a:bodyPr/>
        <a:lstStyle/>
        <a:p>
          <a:endParaRPr lang="en-US"/>
        </a:p>
      </dgm:t>
    </dgm:pt>
    <dgm:pt modelId="{E4E3EE47-C81C-40E5-ADC7-DD4DBD26E6DB}" type="pres">
      <dgm:prSet presAssocID="{0969B842-BE1D-4B15-9E8B-5486BA250FFA}" presName="root" presStyleCnt="0">
        <dgm:presLayoutVars>
          <dgm:dir/>
          <dgm:resizeHandles val="exact"/>
        </dgm:presLayoutVars>
      </dgm:prSet>
      <dgm:spPr/>
    </dgm:pt>
    <dgm:pt modelId="{492E42B5-2185-4DA6-A1F9-90351690031C}" type="pres">
      <dgm:prSet presAssocID="{AFE19AFB-3F90-469E-8027-F5CFCAA60031}" presName="compNode" presStyleCnt="0"/>
      <dgm:spPr/>
    </dgm:pt>
    <dgm:pt modelId="{088AC879-B200-41D9-98CC-95331E138FD2}" type="pres">
      <dgm:prSet presAssocID="{AFE19AFB-3F90-469E-8027-F5CFCAA60031}" presName="bgRect" presStyleLbl="bgShp" presStyleIdx="0" presStyleCnt="3"/>
      <dgm:spPr/>
    </dgm:pt>
    <dgm:pt modelId="{24432B7E-A007-47C5-A619-45E95B5BF060}" type="pres">
      <dgm:prSet presAssocID="{AFE19AFB-3F90-469E-8027-F5CFCAA60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7B5C0D44-B994-4A1B-97D6-2CA76D72204D}" type="pres">
      <dgm:prSet presAssocID="{AFE19AFB-3F90-469E-8027-F5CFCAA60031}" presName="spaceRect" presStyleCnt="0"/>
      <dgm:spPr/>
    </dgm:pt>
    <dgm:pt modelId="{3AD80C15-965B-4330-AA0B-D988509433E6}" type="pres">
      <dgm:prSet presAssocID="{AFE19AFB-3F90-469E-8027-F5CFCAA60031}" presName="parTx" presStyleLbl="revTx" presStyleIdx="0" presStyleCnt="3">
        <dgm:presLayoutVars>
          <dgm:chMax val="0"/>
          <dgm:chPref val="0"/>
        </dgm:presLayoutVars>
      </dgm:prSet>
      <dgm:spPr/>
    </dgm:pt>
    <dgm:pt modelId="{7FEB0236-2B2E-42E4-BB96-D329A9C0445F}" type="pres">
      <dgm:prSet presAssocID="{749D856C-EF63-4304-9CA8-5A419F13E86D}" presName="sibTrans" presStyleCnt="0"/>
      <dgm:spPr/>
    </dgm:pt>
    <dgm:pt modelId="{9CF41814-2FC0-4A05-8F35-901AADA3355F}" type="pres">
      <dgm:prSet presAssocID="{5C7776AD-CBB3-4A9E-BAAA-D3F39A72C8F7}" presName="compNode" presStyleCnt="0"/>
      <dgm:spPr/>
    </dgm:pt>
    <dgm:pt modelId="{4A56850B-63E3-477A-8918-8E453B46578A}" type="pres">
      <dgm:prSet presAssocID="{5C7776AD-CBB3-4A9E-BAAA-D3F39A72C8F7}" presName="bgRect" presStyleLbl="bgShp" presStyleIdx="1" presStyleCnt="3"/>
      <dgm:spPr/>
    </dgm:pt>
    <dgm:pt modelId="{1CE572C1-54F9-4EEF-AB92-5E704CA67EB5}" type="pres">
      <dgm:prSet presAssocID="{5C7776AD-CBB3-4A9E-BAAA-D3F39A72C8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1BA6C50-6FBF-486B-9D31-6A4245494163}" type="pres">
      <dgm:prSet presAssocID="{5C7776AD-CBB3-4A9E-BAAA-D3F39A72C8F7}" presName="spaceRect" presStyleCnt="0"/>
      <dgm:spPr/>
    </dgm:pt>
    <dgm:pt modelId="{CD494465-FBAA-4C40-9656-58FC65C7D2EF}" type="pres">
      <dgm:prSet presAssocID="{5C7776AD-CBB3-4A9E-BAAA-D3F39A72C8F7}" presName="parTx" presStyleLbl="revTx" presStyleIdx="1" presStyleCnt="3">
        <dgm:presLayoutVars>
          <dgm:chMax val="0"/>
          <dgm:chPref val="0"/>
        </dgm:presLayoutVars>
      </dgm:prSet>
      <dgm:spPr/>
    </dgm:pt>
    <dgm:pt modelId="{21826E2B-C495-4F1D-B870-1958DE951E98}" type="pres">
      <dgm:prSet presAssocID="{241D2B36-93D0-4E43-B7CA-BF0D07DF5613}" presName="sibTrans" presStyleCnt="0"/>
      <dgm:spPr/>
    </dgm:pt>
    <dgm:pt modelId="{C6E2D85D-A610-44BC-89BE-561E689937AB}" type="pres">
      <dgm:prSet presAssocID="{593D8F72-CB43-4109-90CA-41887AE20E46}" presName="compNode" presStyleCnt="0"/>
      <dgm:spPr/>
    </dgm:pt>
    <dgm:pt modelId="{2D541747-0C6A-425F-8CA3-55ABE20D95D1}" type="pres">
      <dgm:prSet presAssocID="{593D8F72-CB43-4109-90CA-41887AE20E46}" presName="bgRect" presStyleLbl="bgShp" presStyleIdx="2" presStyleCnt="3"/>
      <dgm:spPr/>
    </dgm:pt>
    <dgm:pt modelId="{AFAB3354-17D8-4701-81E5-C473166E9C2F}" type="pres">
      <dgm:prSet presAssocID="{593D8F72-CB43-4109-90CA-41887AE20E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ADE5704B-BB7E-4027-A9A2-3B966EC5EB15}" type="pres">
      <dgm:prSet presAssocID="{593D8F72-CB43-4109-90CA-41887AE20E46}" presName="spaceRect" presStyleCnt="0"/>
      <dgm:spPr/>
    </dgm:pt>
    <dgm:pt modelId="{C43AAEB1-C9EC-451D-B664-C019D861499C}" type="pres">
      <dgm:prSet presAssocID="{593D8F72-CB43-4109-90CA-41887AE20E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1B1A01-1307-4ED0-958B-89A87B38BBAC}" type="presOf" srcId="{AFE19AFB-3F90-469E-8027-F5CFCAA60031}" destId="{3AD80C15-965B-4330-AA0B-D988509433E6}" srcOrd="0" destOrd="0" presId="urn:microsoft.com/office/officeart/2018/2/layout/IconVerticalSolidList"/>
    <dgm:cxn modelId="{85EE7860-BBFF-4233-88D8-D159488A1B70}" type="presOf" srcId="{0969B842-BE1D-4B15-9E8B-5486BA250FFA}" destId="{E4E3EE47-C81C-40E5-ADC7-DD4DBD26E6DB}" srcOrd="0" destOrd="0" presId="urn:microsoft.com/office/officeart/2018/2/layout/IconVerticalSolidList"/>
    <dgm:cxn modelId="{5AC2B14C-CD1B-48ED-AD4B-EEE4FC2E4F03}" srcId="{0969B842-BE1D-4B15-9E8B-5486BA250FFA}" destId="{AFE19AFB-3F90-469E-8027-F5CFCAA60031}" srcOrd="0" destOrd="0" parTransId="{28BB23B0-D409-4BB4-A0BB-54F3AFECE00C}" sibTransId="{749D856C-EF63-4304-9CA8-5A419F13E86D}"/>
    <dgm:cxn modelId="{48D1A255-F6F6-4B40-A8E9-137D97729B51}" srcId="{0969B842-BE1D-4B15-9E8B-5486BA250FFA}" destId="{5C7776AD-CBB3-4A9E-BAAA-D3F39A72C8F7}" srcOrd="1" destOrd="0" parTransId="{7A4357AA-799A-4675-8DE9-2C2D82426125}" sibTransId="{241D2B36-93D0-4E43-B7CA-BF0D07DF5613}"/>
    <dgm:cxn modelId="{A01AE29D-7B78-4F37-ACB0-9986694EEE78}" type="presOf" srcId="{593D8F72-CB43-4109-90CA-41887AE20E46}" destId="{C43AAEB1-C9EC-451D-B664-C019D861499C}" srcOrd="0" destOrd="0" presId="urn:microsoft.com/office/officeart/2018/2/layout/IconVerticalSolidList"/>
    <dgm:cxn modelId="{0E78BDEC-39DC-41F8-B732-DB3F0567FE13}" srcId="{0969B842-BE1D-4B15-9E8B-5486BA250FFA}" destId="{593D8F72-CB43-4109-90CA-41887AE20E46}" srcOrd="2" destOrd="0" parTransId="{6C8BF8C4-8A75-4D17-BC29-B79EC5EE1929}" sibTransId="{06570427-BFC9-4EC2-93B3-4C0C53734FC8}"/>
    <dgm:cxn modelId="{21373EF2-92BF-4D0F-A80D-099EAD0FDC1F}" type="presOf" srcId="{5C7776AD-CBB3-4A9E-BAAA-D3F39A72C8F7}" destId="{CD494465-FBAA-4C40-9656-58FC65C7D2EF}" srcOrd="0" destOrd="0" presId="urn:microsoft.com/office/officeart/2018/2/layout/IconVerticalSolidList"/>
    <dgm:cxn modelId="{465DBC99-F3F9-4BD4-9ECF-B341023F7993}" type="presParOf" srcId="{E4E3EE47-C81C-40E5-ADC7-DD4DBD26E6DB}" destId="{492E42B5-2185-4DA6-A1F9-90351690031C}" srcOrd="0" destOrd="0" presId="urn:microsoft.com/office/officeart/2018/2/layout/IconVerticalSolidList"/>
    <dgm:cxn modelId="{BB10DBEA-6402-4C55-9F70-622867B6C7A6}" type="presParOf" srcId="{492E42B5-2185-4DA6-A1F9-90351690031C}" destId="{088AC879-B200-41D9-98CC-95331E138FD2}" srcOrd="0" destOrd="0" presId="urn:microsoft.com/office/officeart/2018/2/layout/IconVerticalSolidList"/>
    <dgm:cxn modelId="{7ECBE40F-4E22-4D8C-92A7-70A1DD7EC1C3}" type="presParOf" srcId="{492E42B5-2185-4DA6-A1F9-90351690031C}" destId="{24432B7E-A007-47C5-A619-45E95B5BF060}" srcOrd="1" destOrd="0" presId="urn:microsoft.com/office/officeart/2018/2/layout/IconVerticalSolidList"/>
    <dgm:cxn modelId="{66BB6F03-B185-4364-A644-481D3EB7D09A}" type="presParOf" srcId="{492E42B5-2185-4DA6-A1F9-90351690031C}" destId="{7B5C0D44-B994-4A1B-97D6-2CA76D72204D}" srcOrd="2" destOrd="0" presId="urn:microsoft.com/office/officeart/2018/2/layout/IconVerticalSolidList"/>
    <dgm:cxn modelId="{8B3B8112-EC07-46FA-9558-84C2D2E74E7F}" type="presParOf" srcId="{492E42B5-2185-4DA6-A1F9-90351690031C}" destId="{3AD80C15-965B-4330-AA0B-D988509433E6}" srcOrd="3" destOrd="0" presId="urn:microsoft.com/office/officeart/2018/2/layout/IconVerticalSolidList"/>
    <dgm:cxn modelId="{8FD4160A-4C7C-4EF7-8433-0B537DA20854}" type="presParOf" srcId="{E4E3EE47-C81C-40E5-ADC7-DD4DBD26E6DB}" destId="{7FEB0236-2B2E-42E4-BB96-D329A9C0445F}" srcOrd="1" destOrd="0" presId="urn:microsoft.com/office/officeart/2018/2/layout/IconVerticalSolidList"/>
    <dgm:cxn modelId="{5374F9DB-601A-4BCC-BF5C-FC76783A0E8B}" type="presParOf" srcId="{E4E3EE47-C81C-40E5-ADC7-DD4DBD26E6DB}" destId="{9CF41814-2FC0-4A05-8F35-901AADA3355F}" srcOrd="2" destOrd="0" presId="urn:microsoft.com/office/officeart/2018/2/layout/IconVerticalSolidList"/>
    <dgm:cxn modelId="{3DB0DB93-7531-4C3E-8097-D04D4AB1CC92}" type="presParOf" srcId="{9CF41814-2FC0-4A05-8F35-901AADA3355F}" destId="{4A56850B-63E3-477A-8918-8E453B46578A}" srcOrd="0" destOrd="0" presId="urn:microsoft.com/office/officeart/2018/2/layout/IconVerticalSolidList"/>
    <dgm:cxn modelId="{CF718412-8F0C-4FC0-8EFD-77E454BE723D}" type="presParOf" srcId="{9CF41814-2FC0-4A05-8F35-901AADA3355F}" destId="{1CE572C1-54F9-4EEF-AB92-5E704CA67EB5}" srcOrd="1" destOrd="0" presId="urn:microsoft.com/office/officeart/2018/2/layout/IconVerticalSolidList"/>
    <dgm:cxn modelId="{E471ED5F-F6BD-4173-828F-063E46AE8B32}" type="presParOf" srcId="{9CF41814-2FC0-4A05-8F35-901AADA3355F}" destId="{E1BA6C50-6FBF-486B-9D31-6A4245494163}" srcOrd="2" destOrd="0" presId="urn:microsoft.com/office/officeart/2018/2/layout/IconVerticalSolidList"/>
    <dgm:cxn modelId="{CC542D51-D680-4561-A4FB-B63133AC9447}" type="presParOf" srcId="{9CF41814-2FC0-4A05-8F35-901AADA3355F}" destId="{CD494465-FBAA-4C40-9656-58FC65C7D2EF}" srcOrd="3" destOrd="0" presId="urn:microsoft.com/office/officeart/2018/2/layout/IconVerticalSolidList"/>
    <dgm:cxn modelId="{8AE5B943-71CE-4AA3-BF26-6807A77AC7FB}" type="presParOf" srcId="{E4E3EE47-C81C-40E5-ADC7-DD4DBD26E6DB}" destId="{21826E2B-C495-4F1D-B870-1958DE951E98}" srcOrd="3" destOrd="0" presId="urn:microsoft.com/office/officeart/2018/2/layout/IconVerticalSolidList"/>
    <dgm:cxn modelId="{409E9238-69A4-491D-88B8-A514B9A4D407}" type="presParOf" srcId="{E4E3EE47-C81C-40E5-ADC7-DD4DBD26E6DB}" destId="{C6E2D85D-A610-44BC-89BE-561E689937AB}" srcOrd="4" destOrd="0" presId="urn:microsoft.com/office/officeart/2018/2/layout/IconVerticalSolidList"/>
    <dgm:cxn modelId="{EABA9C55-280A-4E92-882E-8FA2460406ED}" type="presParOf" srcId="{C6E2D85D-A610-44BC-89BE-561E689937AB}" destId="{2D541747-0C6A-425F-8CA3-55ABE20D95D1}" srcOrd="0" destOrd="0" presId="urn:microsoft.com/office/officeart/2018/2/layout/IconVerticalSolidList"/>
    <dgm:cxn modelId="{75EEB32B-1E4B-4053-B522-C5673407F43C}" type="presParOf" srcId="{C6E2D85D-A610-44BC-89BE-561E689937AB}" destId="{AFAB3354-17D8-4701-81E5-C473166E9C2F}" srcOrd="1" destOrd="0" presId="urn:microsoft.com/office/officeart/2018/2/layout/IconVerticalSolidList"/>
    <dgm:cxn modelId="{A9F63E7A-9A40-4889-93AB-B72FA834E308}" type="presParOf" srcId="{C6E2D85D-A610-44BC-89BE-561E689937AB}" destId="{ADE5704B-BB7E-4027-A9A2-3B966EC5EB15}" srcOrd="2" destOrd="0" presId="urn:microsoft.com/office/officeart/2018/2/layout/IconVerticalSolidList"/>
    <dgm:cxn modelId="{27B1D666-4FB1-4CB8-BECE-20295D899BD2}" type="presParOf" srcId="{C6E2D85D-A610-44BC-89BE-561E689937AB}" destId="{C43AAEB1-C9EC-451D-B664-C019D86149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40D1A-7579-477C-A796-FB407B41B9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F08A143-FF08-4566-8684-9C8EF1F895E5}">
      <dgm:prSet/>
      <dgm:spPr/>
      <dgm:t>
        <a:bodyPr/>
        <a:lstStyle/>
        <a:p>
          <a:r>
            <a:rPr lang="nl-NL"/>
            <a:t>Zorg dat H1 Document Verantwoording af is en is upgeload in jullie Teams-kanaal</a:t>
          </a:r>
          <a:endParaRPr lang="en-US"/>
        </a:p>
      </dgm:t>
    </dgm:pt>
    <dgm:pt modelId="{DDE2826B-BC37-42A1-B31A-3F8CF3DCF125}" type="parTrans" cxnId="{ACB2DAC1-0C56-42FA-96E0-AC9859445EA0}">
      <dgm:prSet/>
      <dgm:spPr/>
      <dgm:t>
        <a:bodyPr/>
        <a:lstStyle/>
        <a:p>
          <a:endParaRPr lang="en-US"/>
        </a:p>
      </dgm:t>
    </dgm:pt>
    <dgm:pt modelId="{34D34CE7-DB45-4888-AC04-C49B409D8860}" type="sibTrans" cxnId="{ACB2DAC1-0C56-42FA-96E0-AC9859445EA0}">
      <dgm:prSet/>
      <dgm:spPr/>
      <dgm:t>
        <a:bodyPr/>
        <a:lstStyle/>
        <a:p>
          <a:endParaRPr lang="en-US"/>
        </a:p>
      </dgm:t>
    </dgm:pt>
    <dgm:pt modelId="{E5F78689-8A37-4A94-A5D2-DFC9323E0C34}">
      <dgm:prSet/>
      <dgm:spPr/>
      <dgm:t>
        <a:bodyPr/>
        <a:lstStyle/>
        <a:p>
          <a:r>
            <a:rPr lang="nl-NL" dirty="0"/>
            <a:t>12:45 uur maken wij de feedback </a:t>
          </a:r>
          <a:r>
            <a:rPr lang="nl-NL" dirty="0" err="1"/>
            <a:t>friends</a:t>
          </a:r>
          <a:r>
            <a:rPr lang="nl-NL" dirty="0"/>
            <a:t>- groepen bekend en vertellen we jullie wat precies de bedoeling is voor volgende week maandag (1</a:t>
          </a:r>
          <a:r>
            <a:rPr lang="nl-NL" baseline="30000" dirty="0"/>
            <a:t>e</a:t>
          </a:r>
          <a:r>
            <a:rPr lang="nl-NL" dirty="0"/>
            <a:t> feedback </a:t>
          </a:r>
          <a:r>
            <a:rPr lang="nl-NL" dirty="0" err="1"/>
            <a:t>friends</a:t>
          </a:r>
          <a:r>
            <a:rPr lang="nl-NL" dirty="0"/>
            <a:t> bijeenkomst) </a:t>
          </a:r>
          <a:endParaRPr lang="en-US" dirty="0"/>
        </a:p>
      </dgm:t>
    </dgm:pt>
    <dgm:pt modelId="{834D9C6D-DC8C-4016-8E7E-D33FACDC0FAD}" type="parTrans" cxnId="{7C36D7B1-F6FD-4B9C-85A5-F57B02B475CC}">
      <dgm:prSet/>
      <dgm:spPr/>
      <dgm:t>
        <a:bodyPr/>
        <a:lstStyle/>
        <a:p>
          <a:endParaRPr lang="en-US"/>
        </a:p>
      </dgm:t>
    </dgm:pt>
    <dgm:pt modelId="{CB36AF52-5EE3-478A-BCC6-988BCC65DDEB}" type="sibTrans" cxnId="{7C36D7B1-F6FD-4B9C-85A5-F57B02B475CC}">
      <dgm:prSet/>
      <dgm:spPr/>
      <dgm:t>
        <a:bodyPr/>
        <a:lstStyle/>
        <a:p>
          <a:endParaRPr lang="en-US"/>
        </a:p>
      </dgm:t>
    </dgm:pt>
    <dgm:pt modelId="{0CE8FE20-D252-47FE-99E5-F3D572A11C32}" type="pres">
      <dgm:prSet presAssocID="{04D40D1A-7579-477C-A796-FB407B41B9AD}" presName="root" presStyleCnt="0">
        <dgm:presLayoutVars>
          <dgm:dir/>
          <dgm:resizeHandles val="exact"/>
        </dgm:presLayoutVars>
      </dgm:prSet>
      <dgm:spPr/>
    </dgm:pt>
    <dgm:pt modelId="{89D7D8F6-2638-4AE9-9CB2-73DF440F8C4E}" type="pres">
      <dgm:prSet presAssocID="{2F08A143-FF08-4566-8684-9C8EF1F895E5}" presName="compNode" presStyleCnt="0"/>
      <dgm:spPr/>
    </dgm:pt>
    <dgm:pt modelId="{5A27F732-8FD4-4EA4-AC56-C87888020239}" type="pres">
      <dgm:prSet presAssocID="{2F08A143-FF08-4566-8684-9C8EF1F895E5}" presName="bgRect" presStyleLbl="bgShp" presStyleIdx="0" presStyleCnt="2"/>
      <dgm:spPr/>
    </dgm:pt>
    <dgm:pt modelId="{C56B16F1-3915-4BB0-8F1D-7227967F0957}" type="pres">
      <dgm:prSet presAssocID="{2F08A143-FF08-4566-8684-9C8EF1F895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5FB97696-88BF-4A88-AB02-235EFF92BCCB}" type="pres">
      <dgm:prSet presAssocID="{2F08A143-FF08-4566-8684-9C8EF1F895E5}" presName="spaceRect" presStyleCnt="0"/>
      <dgm:spPr/>
    </dgm:pt>
    <dgm:pt modelId="{A087C6C8-0A07-4C99-A255-E552CD93F093}" type="pres">
      <dgm:prSet presAssocID="{2F08A143-FF08-4566-8684-9C8EF1F895E5}" presName="parTx" presStyleLbl="revTx" presStyleIdx="0" presStyleCnt="2">
        <dgm:presLayoutVars>
          <dgm:chMax val="0"/>
          <dgm:chPref val="0"/>
        </dgm:presLayoutVars>
      </dgm:prSet>
      <dgm:spPr/>
    </dgm:pt>
    <dgm:pt modelId="{73F3D51C-B569-41A1-A0DB-D6B9A36187C4}" type="pres">
      <dgm:prSet presAssocID="{34D34CE7-DB45-4888-AC04-C49B409D8860}" presName="sibTrans" presStyleCnt="0"/>
      <dgm:spPr/>
    </dgm:pt>
    <dgm:pt modelId="{988C2C20-DA7C-48FF-92B2-BE862B3163A1}" type="pres">
      <dgm:prSet presAssocID="{E5F78689-8A37-4A94-A5D2-DFC9323E0C34}" presName="compNode" presStyleCnt="0"/>
      <dgm:spPr/>
    </dgm:pt>
    <dgm:pt modelId="{1AC62CE5-87A8-4ABA-895E-481C669ADD7A}" type="pres">
      <dgm:prSet presAssocID="{E5F78689-8A37-4A94-A5D2-DFC9323E0C34}" presName="bgRect" presStyleLbl="bgShp" presStyleIdx="1" presStyleCnt="2"/>
      <dgm:spPr/>
    </dgm:pt>
    <dgm:pt modelId="{A0CB6B8B-4985-4D48-BD38-D7A21B69747C}" type="pres">
      <dgm:prSet presAssocID="{E5F78689-8A37-4A94-A5D2-DFC9323E0C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1DB07CA-E118-489A-9242-CF29B4D998B2}" type="pres">
      <dgm:prSet presAssocID="{E5F78689-8A37-4A94-A5D2-DFC9323E0C34}" presName="spaceRect" presStyleCnt="0"/>
      <dgm:spPr/>
    </dgm:pt>
    <dgm:pt modelId="{DB67C9B5-FB5D-4821-BDD7-62AAFB8D7256}" type="pres">
      <dgm:prSet presAssocID="{E5F78689-8A37-4A94-A5D2-DFC9323E0C3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75187E-59BA-4B3E-8E17-B8B39F80660D}" type="presOf" srcId="{2F08A143-FF08-4566-8684-9C8EF1F895E5}" destId="{A087C6C8-0A07-4C99-A255-E552CD93F093}" srcOrd="0" destOrd="0" presId="urn:microsoft.com/office/officeart/2018/2/layout/IconVerticalSolidList"/>
    <dgm:cxn modelId="{7C36D7B1-F6FD-4B9C-85A5-F57B02B475CC}" srcId="{04D40D1A-7579-477C-A796-FB407B41B9AD}" destId="{E5F78689-8A37-4A94-A5D2-DFC9323E0C34}" srcOrd="1" destOrd="0" parTransId="{834D9C6D-DC8C-4016-8E7E-D33FACDC0FAD}" sibTransId="{CB36AF52-5EE3-478A-BCC6-988BCC65DDEB}"/>
    <dgm:cxn modelId="{ACB2DAC1-0C56-42FA-96E0-AC9859445EA0}" srcId="{04D40D1A-7579-477C-A796-FB407B41B9AD}" destId="{2F08A143-FF08-4566-8684-9C8EF1F895E5}" srcOrd="0" destOrd="0" parTransId="{DDE2826B-BC37-42A1-B31A-3F8CF3DCF125}" sibTransId="{34D34CE7-DB45-4888-AC04-C49B409D8860}"/>
    <dgm:cxn modelId="{0A12CAC6-3871-44DA-8A5B-85318DC412EE}" type="presOf" srcId="{04D40D1A-7579-477C-A796-FB407B41B9AD}" destId="{0CE8FE20-D252-47FE-99E5-F3D572A11C32}" srcOrd="0" destOrd="0" presId="urn:microsoft.com/office/officeart/2018/2/layout/IconVerticalSolidList"/>
    <dgm:cxn modelId="{AA391DD7-531E-487E-944F-EBF359BCE9FB}" type="presOf" srcId="{E5F78689-8A37-4A94-A5D2-DFC9323E0C34}" destId="{DB67C9B5-FB5D-4821-BDD7-62AAFB8D7256}" srcOrd="0" destOrd="0" presId="urn:microsoft.com/office/officeart/2018/2/layout/IconVerticalSolidList"/>
    <dgm:cxn modelId="{0F9012E4-A6A6-490A-B7ED-8C317FF75CA4}" type="presParOf" srcId="{0CE8FE20-D252-47FE-99E5-F3D572A11C32}" destId="{89D7D8F6-2638-4AE9-9CB2-73DF440F8C4E}" srcOrd="0" destOrd="0" presId="urn:microsoft.com/office/officeart/2018/2/layout/IconVerticalSolidList"/>
    <dgm:cxn modelId="{8499BD64-7808-47FB-B34B-08D89CD5DBF8}" type="presParOf" srcId="{89D7D8F6-2638-4AE9-9CB2-73DF440F8C4E}" destId="{5A27F732-8FD4-4EA4-AC56-C87888020239}" srcOrd="0" destOrd="0" presId="urn:microsoft.com/office/officeart/2018/2/layout/IconVerticalSolidList"/>
    <dgm:cxn modelId="{A56CE899-8D0D-4468-8927-9965209984F0}" type="presParOf" srcId="{89D7D8F6-2638-4AE9-9CB2-73DF440F8C4E}" destId="{C56B16F1-3915-4BB0-8F1D-7227967F0957}" srcOrd="1" destOrd="0" presId="urn:microsoft.com/office/officeart/2018/2/layout/IconVerticalSolidList"/>
    <dgm:cxn modelId="{4F9644F3-6C75-4E48-890D-DC275F22355B}" type="presParOf" srcId="{89D7D8F6-2638-4AE9-9CB2-73DF440F8C4E}" destId="{5FB97696-88BF-4A88-AB02-235EFF92BCCB}" srcOrd="2" destOrd="0" presId="urn:microsoft.com/office/officeart/2018/2/layout/IconVerticalSolidList"/>
    <dgm:cxn modelId="{2344E8FF-FBCE-4C14-82CC-4CB7B265FB06}" type="presParOf" srcId="{89D7D8F6-2638-4AE9-9CB2-73DF440F8C4E}" destId="{A087C6C8-0A07-4C99-A255-E552CD93F093}" srcOrd="3" destOrd="0" presId="urn:microsoft.com/office/officeart/2018/2/layout/IconVerticalSolidList"/>
    <dgm:cxn modelId="{D0925443-AFF2-4EE0-B033-B3B79A710B2D}" type="presParOf" srcId="{0CE8FE20-D252-47FE-99E5-F3D572A11C32}" destId="{73F3D51C-B569-41A1-A0DB-D6B9A36187C4}" srcOrd="1" destOrd="0" presId="urn:microsoft.com/office/officeart/2018/2/layout/IconVerticalSolidList"/>
    <dgm:cxn modelId="{221910DC-7D5A-41B5-80C9-1D45F54F7CB1}" type="presParOf" srcId="{0CE8FE20-D252-47FE-99E5-F3D572A11C32}" destId="{988C2C20-DA7C-48FF-92B2-BE862B3163A1}" srcOrd="2" destOrd="0" presId="urn:microsoft.com/office/officeart/2018/2/layout/IconVerticalSolidList"/>
    <dgm:cxn modelId="{A5CE4AC3-AA4F-4F02-B470-DB10127D06AD}" type="presParOf" srcId="{988C2C20-DA7C-48FF-92B2-BE862B3163A1}" destId="{1AC62CE5-87A8-4ABA-895E-481C669ADD7A}" srcOrd="0" destOrd="0" presId="urn:microsoft.com/office/officeart/2018/2/layout/IconVerticalSolidList"/>
    <dgm:cxn modelId="{C90D528E-D991-4D26-8F04-ED2FD47F0C3F}" type="presParOf" srcId="{988C2C20-DA7C-48FF-92B2-BE862B3163A1}" destId="{A0CB6B8B-4985-4D48-BD38-D7A21B69747C}" srcOrd="1" destOrd="0" presId="urn:microsoft.com/office/officeart/2018/2/layout/IconVerticalSolidList"/>
    <dgm:cxn modelId="{5C0499A0-5C3D-4E92-A5B5-57945C3E7EDB}" type="presParOf" srcId="{988C2C20-DA7C-48FF-92B2-BE862B3163A1}" destId="{01DB07CA-E118-489A-9242-CF29B4D998B2}" srcOrd="2" destOrd="0" presId="urn:microsoft.com/office/officeart/2018/2/layout/IconVerticalSolidList"/>
    <dgm:cxn modelId="{B915924A-4FB9-4712-8B74-7A4F7230B943}" type="presParOf" srcId="{988C2C20-DA7C-48FF-92B2-BE862B3163A1}" destId="{DB67C9B5-FB5D-4821-BDD7-62AAFB8D72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AC879-B200-41D9-98CC-95331E138FD2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32B7E-A007-47C5-A619-45E95B5BF06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80C15-965B-4330-AA0B-D988509433E6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Bedenk welke onderzoeksmethode bij jullie onderzoeksvraag past. Misschien wel allebei? </a:t>
          </a:r>
          <a:r>
            <a:rPr lang="en-US" sz="2300" kern="1200">
              <a:sym typeface="Wingdings" panose="05000000000000000000" pitchFamily="2" charset="2"/>
            </a:rPr>
            <a:t></a:t>
          </a:r>
          <a:endParaRPr lang="en-US" sz="2300" kern="1200"/>
        </a:p>
      </dsp:txBody>
      <dsp:txXfrm>
        <a:off x="1945450" y="719"/>
        <a:ext cx="4643240" cy="1684372"/>
      </dsp:txXfrm>
    </dsp:sp>
    <dsp:sp modelId="{4A56850B-63E3-477A-8918-8E453B46578A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572C1-54F9-4EEF-AB92-5E704CA67EB5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94465-FBAA-4C40-9656-58FC65C7D2EF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Denk na in hoeverre de deelvragen beantwoord kunnen worden met een methode. Zorg dat je het kan beargumenteren</a:t>
          </a:r>
        </a:p>
      </dsp:txBody>
      <dsp:txXfrm>
        <a:off x="1945450" y="2106185"/>
        <a:ext cx="4643240" cy="1684372"/>
      </dsp:txXfrm>
    </dsp:sp>
    <dsp:sp modelId="{2D541747-0C6A-425F-8CA3-55ABE20D95D1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B3354-17D8-4701-81E5-C473166E9C2F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AAEB1-C9EC-451D-B664-C019D861499C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Om 11:30 </a:t>
          </a:r>
          <a:r>
            <a:rPr lang="en-US" sz="2300" kern="1200" dirty="0" err="1"/>
            <a:t>uur</a:t>
          </a:r>
          <a:r>
            <a:rPr lang="en-US" sz="2300" kern="1200" dirty="0"/>
            <a:t> </a:t>
          </a:r>
          <a:r>
            <a:rPr lang="en-US" sz="2300" kern="1200" dirty="0" err="1"/>
            <a:t>komen</a:t>
          </a:r>
          <a:r>
            <a:rPr lang="en-US" sz="2300" kern="1200" dirty="0"/>
            <a:t> </a:t>
          </a:r>
          <a:r>
            <a:rPr lang="en-US" sz="2300" kern="1200" dirty="0" err="1"/>
            <a:t>wij</a:t>
          </a:r>
          <a:r>
            <a:rPr lang="en-US" sz="2300" kern="1200" dirty="0"/>
            <a:t> </a:t>
          </a:r>
          <a:r>
            <a:rPr lang="en-US" sz="2300" kern="1200" dirty="0" err="1"/>
            <a:t>langs</a:t>
          </a:r>
          <a:r>
            <a:rPr lang="en-US" sz="2300" kern="1200" dirty="0"/>
            <a:t> om </a:t>
          </a:r>
          <a:r>
            <a:rPr lang="en-US" sz="2300" kern="1200" dirty="0" err="1"/>
            <a:t>te</a:t>
          </a:r>
          <a:r>
            <a:rPr lang="en-US" sz="2300" kern="1200" dirty="0"/>
            <a:t> </a:t>
          </a:r>
          <a:r>
            <a:rPr lang="en-US" sz="2300" kern="1200" dirty="0" err="1"/>
            <a:t>checken</a:t>
          </a:r>
          <a:r>
            <a:rPr lang="en-US" sz="2300" kern="1200" dirty="0"/>
            <a:t> wat </a:t>
          </a:r>
          <a:r>
            <a:rPr lang="en-US" sz="2300" kern="1200" dirty="0" err="1"/>
            <a:t>jullie</a:t>
          </a:r>
          <a:r>
            <a:rPr lang="en-US" sz="2300" kern="1200" dirty="0"/>
            <a:t> van plan </a:t>
          </a:r>
          <a:r>
            <a:rPr lang="en-US" sz="2300" kern="1200" dirty="0" err="1"/>
            <a:t>zijn</a:t>
          </a:r>
          <a:r>
            <a:rPr lang="en-US" sz="2300" kern="1200" dirty="0"/>
            <a:t> </a:t>
          </a:r>
          <a:r>
            <a:rPr lang="en-US" sz="2300" kern="1200" dirty="0" err="1"/>
            <a:t>te</a:t>
          </a:r>
          <a:r>
            <a:rPr lang="en-US" sz="2300" kern="1200" dirty="0"/>
            <a:t> </a:t>
          </a:r>
          <a:r>
            <a:rPr lang="en-US" sz="2300" kern="1200" dirty="0" err="1"/>
            <a:t>gaan</a:t>
          </a:r>
          <a:r>
            <a:rPr lang="en-US" sz="2300" kern="1200" dirty="0"/>
            <a:t> </a:t>
          </a:r>
          <a:r>
            <a:rPr lang="en-US" sz="2300" kern="1200" dirty="0" err="1"/>
            <a:t>gebruiken</a:t>
          </a:r>
          <a:r>
            <a:rPr lang="en-US" sz="2300" kern="1200" dirty="0"/>
            <a:t>. </a:t>
          </a:r>
          <a:r>
            <a:rPr lang="en-US" sz="2300" kern="1200" dirty="0" err="1"/>
            <a:t>Motiveer</a:t>
          </a:r>
          <a:r>
            <a:rPr lang="en-US" sz="2300" kern="1200" dirty="0"/>
            <a:t> dan </a:t>
          </a:r>
          <a:r>
            <a:rPr lang="en-US" sz="2300" kern="1200" dirty="0" err="1"/>
            <a:t>ook</a:t>
          </a:r>
          <a:r>
            <a:rPr lang="en-US" sz="2300" kern="1200" dirty="0"/>
            <a:t> </a:t>
          </a:r>
          <a:r>
            <a:rPr lang="en-US" sz="2300" kern="1200" dirty="0" err="1"/>
            <a:t>waarom</a:t>
          </a:r>
          <a:r>
            <a:rPr lang="en-US" sz="2300" kern="1200" dirty="0"/>
            <a:t>.</a:t>
          </a:r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F732-8FD4-4EA4-AC56-C87888020239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16F1-3915-4BB0-8F1D-7227967F0957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7C6C8-0A07-4C99-A255-E552CD93F093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Zorg dat H1 Document Verantwoording af is en is upgeload in jullie Teams-kanaal</a:t>
          </a:r>
          <a:endParaRPr lang="en-US" sz="1900" kern="1200"/>
        </a:p>
      </dsp:txBody>
      <dsp:txXfrm>
        <a:off x="2043221" y="958220"/>
        <a:ext cx="4545469" cy="1769022"/>
      </dsp:txXfrm>
    </dsp:sp>
    <dsp:sp modelId="{1AC62CE5-87A8-4ABA-895E-481C669ADD7A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6B8B-4985-4D48-BD38-D7A21B69747C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7C9B5-FB5D-4821-BDD7-62AAFB8D7256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12:45 uur maken wij de feedback </a:t>
          </a:r>
          <a:r>
            <a:rPr lang="nl-NL" sz="1900" kern="1200" dirty="0" err="1"/>
            <a:t>friends</a:t>
          </a:r>
          <a:r>
            <a:rPr lang="nl-NL" sz="1900" kern="1200" dirty="0"/>
            <a:t>- groepen bekend en vertellen we jullie wat precies de bedoeling is voor volgende week maandag (1</a:t>
          </a:r>
          <a:r>
            <a:rPr lang="nl-NL" sz="1900" kern="1200" baseline="30000" dirty="0"/>
            <a:t>e</a:t>
          </a:r>
          <a:r>
            <a:rPr lang="nl-NL" sz="1900" kern="1200" dirty="0"/>
            <a:t> feedback </a:t>
          </a:r>
          <a:r>
            <a:rPr lang="nl-NL" sz="1900" kern="1200" dirty="0" err="1"/>
            <a:t>friends</a:t>
          </a:r>
          <a:r>
            <a:rPr lang="nl-NL" sz="1900" kern="1200" dirty="0"/>
            <a:t> bijeenkomst) </a:t>
          </a:r>
          <a:endParaRPr lang="en-US" sz="1900" kern="1200" dirty="0"/>
        </a:p>
      </dsp:txBody>
      <dsp:txXfrm>
        <a:off x="2043221" y="3169499"/>
        <a:ext cx="4545469" cy="176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Introductie onderzoeksmethoden – LA1 is deze week af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Document Verantwoording is vandaag af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Herhaling Feedback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9484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E238E-C2D7-4453-A18B-B039DCC2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Wat vind je van onderstaande vragen? En 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1C8C33-900B-4CD7-B3FE-4D3FED485E9B}"/>
              </a:ext>
            </a:extLst>
          </p:cNvPr>
          <p:cNvSpPr>
            <a:spLocks noGrp="1"/>
          </p:cNvSpPr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400">
                <a:latin typeface="+mn-lt"/>
                <a:cs typeface="+mn-cs"/>
              </a:rPr>
              <a:t>1. Wat is uw leeftijd?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0 - 20 jaar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20 - 40 jaar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40 - 60 jaar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60 jaar en ouder</a:t>
            </a:r>
          </a:p>
          <a:p>
            <a:pPr indent="-228600">
              <a:lnSpc>
                <a:spcPct val="90000"/>
              </a:lnSpc>
            </a:pPr>
            <a:r>
              <a:rPr lang="en-US" sz="1400">
                <a:latin typeface="+mn-lt"/>
                <a:cs typeface="+mn-cs"/>
              </a:rPr>
              <a:t>2. Als u kinderen hebt en u gaat wel eens met hen zwemmen, vindt u dan dat het zwembad geschikt is voor uw kind?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Ja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Nee</a:t>
            </a:r>
          </a:p>
          <a:p>
            <a:pPr indent="-228600">
              <a:lnSpc>
                <a:spcPct val="90000"/>
              </a:lnSpc>
            </a:pPr>
            <a:r>
              <a:rPr lang="en-US" sz="1400">
                <a:latin typeface="+mn-lt"/>
                <a:cs typeface="+mn-cs"/>
              </a:rPr>
              <a:t>3. Zult u geen gebruik maken van het binnenkort te openen squashcentrum?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Ja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Nee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+mn-cs"/>
              </a:rPr>
              <a:t>Misschien</a:t>
            </a:r>
          </a:p>
          <a:p>
            <a:pPr marL="0" indent="-228600">
              <a:lnSpc>
                <a:spcPct val="90000"/>
              </a:lnSpc>
            </a:pPr>
            <a:endParaRPr lang="en-US" sz="1400">
              <a:latin typeface="+mn-lt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Veel vraagtekens op een zwarte achtergrond">
            <a:extLst>
              <a:ext uri="{FF2B5EF4-FFF2-40B4-BE49-F238E27FC236}">
                <a16:creationId xmlns:a16="http://schemas.microsoft.com/office/drawing/2014/main" id="{E0E477B6-84A3-4D45-99DA-994463EBF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8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7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D4373E-5E0B-4C87-908D-13F61E3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Uitvoeren van de enquête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51C8C33-900B-4CD7-B3FE-4D3FED485E9B}"/>
              </a:ext>
            </a:extLst>
          </p:cNvPr>
          <p:cNvSpPr>
            <a:spLocks noGrp="1"/>
          </p:cNvSpPr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1. Bepaal wat de doelgroep van de enquête is.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2. Definieer de doelgroep, dus de populatie die je wilt onderzoeken.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3. Kies het type enquête en wanneer en over welke periode hij gehouden wordt.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4. Stel eerlijke en duidelijke uitleg op over het doel van de enquête.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5. Formuleer de vragen.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6. Neem een steekproef uit de populatie.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7. Voer de enquête uit.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8. Zorg voor een follow-up (zorg voor een goede respons).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9. Verwerk en analyseer de gegevens.</a:t>
            </a:r>
          </a:p>
          <a:p>
            <a:pPr indent="-228600">
              <a:lnSpc>
                <a:spcPct val="90000"/>
              </a:lnSpc>
            </a:pPr>
            <a:r>
              <a:rPr lang="en-US" sz="1700">
                <a:latin typeface="+mn-lt"/>
                <a:cs typeface="+mn-cs"/>
              </a:rPr>
              <a:t>10. Trek conclusies.</a:t>
            </a:r>
          </a:p>
          <a:p>
            <a:pPr indent="-228600">
              <a:lnSpc>
                <a:spcPct val="90000"/>
              </a:lnSpc>
            </a:pPr>
            <a:endParaRPr lang="en-US" sz="1700">
              <a:latin typeface="+mn-lt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052FF4-B138-404D-8E63-AF71E855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Literatuur en brongebruik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">
            <a:extLst>
              <a:ext uri="{FF2B5EF4-FFF2-40B4-BE49-F238E27FC236}">
                <a16:creationId xmlns:a16="http://schemas.microsoft.com/office/drawing/2014/main" id="{81264854-1141-4428-BE77-CEB318A95969}"/>
              </a:ext>
            </a:extLst>
          </p:cNvPr>
          <p:cNvSpPr txBox="1"/>
          <p:nvPr/>
        </p:nvSpPr>
        <p:spPr>
          <a:xfrm>
            <a:off x="1179226" y="2890979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Start vaak op internet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Raadpleeg verschillende bronnen, gebruik ook google.scholar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Wat is een goede bron?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Hoe controleer je een bron?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Wat is het voordeel van verschillende bronnen?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20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3325"/>
            <a:ext cx="590295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Bronvermelding en APA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5685A3A-DDDA-4590-B941-7D5C43BE48A2}"/>
              </a:ext>
            </a:extLst>
          </p:cNvPr>
          <p:cNvSpPr>
            <a:spLocks noGrp="1"/>
          </p:cNvSpPr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 b="1" dirty="0" err="1">
                <a:latin typeface="+mn-lt"/>
                <a:cs typeface="+mn-cs"/>
              </a:rPr>
              <a:t>Boek</a:t>
            </a:r>
            <a:r>
              <a:rPr lang="en-US" sz="1700" b="1" dirty="0">
                <a:latin typeface="+mn-lt"/>
                <a:cs typeface="+mn-cs"/>
              </a:rPr>
              <a:t> 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>
                <a:latin typeface="+mn-lt"/>
                <a:cs typeface="+mn-cs"/>
              </a:rPr>
              <a:t>Dijk, P. van, &amp; Jansen, F. (2003). </a:t>
            </a:r>
            <a:r>
              <a:rPr lang="en-US" sz="1700" dirty="0" err="1">
                <a:latin typeface="+mn-lt"/>
                <a:cs typeface="+mn-cs"/>
              </a:rPr>
              <a:t>Wereldgids</a:t>
            </a:r>
            <a:r>
              <a:rPr lang="en-US" sz="1700" dirty="0">
                <a:latin typeface="+mn-lt"/>
                <a:cs typeface="+mn-cs"/>
              </a:rPr>
              <a:t>: </a:t>
            </a:r>
            <a:r>
              <a:rPr lang="en-US" sz="1700" dirty="0" err="1">
                <a:latin typeface="+mn-lt"/>
                <a:cs typeface="+mn-cs"/>
              </a:rPr>
              <a:t>Reisgids</a:t>
            </a:r>
            <a:r>
              <a:rPr lang="en-US" sz="1700" dirty="0">
                <a:latin typeface="+mn-lt"/>
                <a:cs typeface="+mn-cs"/>
              </a:rPr>
              <a:t> door de </a:t>
            </a:r>
            <a:r>
              <a:rPr lang="en-US" sz="1700" dirty="0" err="1">
                <a:latin typeface="+mn-lt"/>
                <a:cs typeface="+mn-cs"/>
              </a:rPr>
              <a:t>literatuu</a:t>
            </a:r>
            <a:r>
              <a:rPr lang="en-US" sz="1700" dirty="0">
                <a:latin typeface="+mn-lt"/>
                <a:cs typeface="+mn-cs"/>
              </a:rPr>
              <a:t> . Amsterdam: </a:t>
            </a:r>
            <a:r>
              <a:rPr lang="en-US" sz="1700" dirty="0" err="1">
                <a:latin typeface="+mn-lt"/>
                <a:cs typeface="+mn-cs"/>
              </a:rPr>
              <a:t>Promotheus</a:t>
            </a:r>
            <a:r>
              <a:rPr lang="en-US" sz="1700" dirty="0">
                <a:latin typeface="+mn-lt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</a:pPr>
            <a:endParaRPr lang="en-US" sz="17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</a:pPr>
            <a:r>
              <a:rPr lang="en-US" sz="1700" b="1" dirty="0">
                <a:latin typeface="+mn-lt"/>
                <a:cs typeface="+mn-cs"/>
              </a:rPr>
              <a:t>Website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 err="1">
                <a:latin typeface="+mn-lt"/>
                <a:cs typeface="+mn-cs"/>
              </a:rPr>
              <a:t>Meijden</a:t>
            </a:r>
            <a:r>
              <a:rPr lang="en-US" sz="1700" dirty="0">
                <a:latin typeface="+mn-lt"/>
                <a:cs typeface="+mn-cs"/>
              </a:rPr>
              <a:t>, B. van der (1998). Schiphol </a:t>
            </a:r>
            <a:r>
              <a:rPr lang="en-US" sz="1700" dirty="0" err="1">
                <a:latin typeface="+mn-lt"/>
                <a:cs typeface="+mn-cs"/>
              </a:rPr>
              <a:t>als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thema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voor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een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geschiedenis</a:t>
            </a:r>
            <a:r>
              <a:rPr lang="en-US" sz="1700" dirty="0">
                <a:latin typeface="+mn-lt"/>
                <a:cs typeface="+mn-cs"/>
              </a:rPr>
              <a:t>-, internet- en/of </a:t>
            </a:r>
            <a:r>
              <a:rPr lang="en-US" sz="1700" dirty="0" err="1">
                <a:latin typeface="+mn-lt"/>
                <a:cs typeface="+mn-cs"/>
              </a:rPr>
              <a:t>profielwerkstuk</a:t>
            </a:r>
            <a:r>
              <a:rPr lang="en-US" sz="1700" dirty="0">
                <a:latin typeface="+mn-lt"/>
                <a:cs typeface="+mn-cs"/>
              </a:rPr>
              <a:t>. </a:t>
            </a:r>
            <a:r>
              <a:rPr lang="en-US" sz="1700" dirty="0" err="1">
                <a:latin typeface="+mn-lt"/>
                <a:cs typeface="+mn-cs"/>
              </a:rPr>
              <a:t>Geraadpleegd</a:t>
            </a:r>
            <a:r>
              <a:rPr lang="en-US" sz="1700" dirty="0">
                <a:latin typeface="+mn-lt"/>
                <a:cs typeface="+mn-cs"/>
              </a:rPr>
              <a:t> op 7 </a:t>
            </a:r>
            <a:r>
              <a:rPr lang="en-US" sz="1700" dirty="0" err="1">
                <a:latin typeface="+mn-lt"/>
                <a:cs typeface="+mn-cs"/>
              </a:rPr>
              <a:t>juli</a:t>
            </a:r>
            <a:r>
              <a:rPr lang="en-US" sz="1700" dirty="0">
                <a:latin typeface="+mn-lt"/>
                <a:cs typeface="+mn-cs"/>
              </a:rPr>
              <a:t> 2005, http://www.histopia.nl/schiphol.htm </a:t>
            </a:r>
          </a:p>
          <a:p>
            <a:pPr indent="-228600">
              <a:lnSpc>
                <a:spcPct val="90000"/>
              </a:lnSpc>
            </a:pPr>
            <a:endParaRPr lang="en-US" sz="17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</a:pPr>
            <a:r>
              <a:rPr lang="en-US" sz="1700" b="1" dirty="0" err="1">
                <a:latin typeface="+mn-lt"/>
                <a:cs typeface="+mn-cs"/>
              </a:rPr>
              <a:t>Kranten</a:t>
            </a:r>
            <a:r>
              <a:rPr lang="en-US" sz="1700" b="1" dirty="0">
                <a:latin typeface="+mn-lt"/>
                <a:cs typeface="+mn-cs"/>
              </a:rPr>
              <a:t>/</a:t>
            </a:r>
            <a:r>
              <a:rPr lang="en-US" sz="1700" b="1" dirty="0" err="1">
                <a:latin typeface="+mn-lt"/>
                <a:cs typeface="+mn-cs"/>
              </a:rPr>
              <a:t>artikelen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 err="1">
                <a:latin typeface="+mn-lt"/>
                <a:cs typeface="+mn-cs"/>
              </a:rPr>
              <a:t>Dongen</a:t>
            </a:r>
            <a:r>
              <a:rPr lang="en-US" sz="1700" dirty="0">
                <a:latin typeface="+mn-lt"/>
                <a:cs typeface="+mn-cs"/>
              </a:rPr>
              <a:t>, M. van (7 </a:t>
            </a:r>
            <a:r>
              <a:rPr lang="en-US" sz="1700" dirty="0" err="1">
                <a:latin typeface="+mn-lt"/>
                <a:cs typeface="+mn-cs"/>
              </a:rPr>
              <a:t>juli</a:t>
            </a:r>
            <a:r>
              <a:rPr lang="en-US" sz="1700" dirty="0">
                <a:latin typeface="+mn-lt"/>
                <a:cs typeface="+mn-cs"/>
              </a:rPr>
              <a:t> 2005). </a:t>
            </a:r>
            <a:r>
              <a:rPr lang="en-US" sz="1700" dirty="0" err="1">
                <a:latin typeface="+mn-lt"/>
                <a:cs typeface="+mn-cs"/>
              </a:rPr>
              <a:t>Bestuur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hoofdstad</a:t>
            </a:r>
            <a:r>
              <a:rPr lang="en-US" sz="1700" dirty="0">
                <a:latin typeface="+mn-lt"/>
                <a:cs typeface="+mn-cs"/>
              </a:rPr>
              <a:t> is </a:t>
            </a:r>
            <a:r>
              <a:rPr lang="en-US" sz="1700" dirty="0" err="1">
                <a:latin typeface="+mn-lt"/>
                <a:cs typeface="+mn-cs"/>
              </a:rPr>
              <a:t>niet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err="1">
                <a:latin typeface="+mn-lt"/>
                <a:cs typeface="+mn-cs"/>
              </a:rPr>
              <a:t>effectief</a:t>
            </a:r>
            <a:r>
              <a:rPr lang="en-US" sz="1700" dirty="0">
                <a:latin typeface="+mn-lt"/>
                <a:cs typeface="+mn-cs"/>
              </a:rPr>
              <a:t>. </a:t>
            </a:r>
            <a:r>
              <a:rPr lang="en-US" sz="1700" dirty="0" err="1">
                <a:latin typeface="+mn-lt"/>
                <a:cs typeface="+mn-cs"/>
              </a:rPr>
              <a:t>Volkskrant</a:t>
            </a:r>
            <a:r>
              <a:rPr lang="en-US" sz="1700" dirty="0">
                <a:latin typeface="+mn-lt"/>
                <a:cs typeface="+mn-cs"/>
              </a:rPr>
              <a:t>, p. 12.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 descr="Utropstegn på gul bakgrunn">
            <a:extLst>
              <a:ext uri="{FF2B5EF4-FFF2-40B4-BE49-F238E27FC236}">
                <a16:creationId xmlns:a16="http://schemas.microsoft.com/office/drawing/2014/main" id="{42630C96-5E70-421D-B2ED-DED0BF414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r="7455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832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EA76B-AFD9-4A7A-B9DB-FD42FC9C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 de slag!</a:t>
            </a:r>
          </a:p>
        </p:txBody>
      </p:sp>
      <p:graphicFrame>
        <p:nvGraphicFramePr>
          <p:cNvPr id="31" name="Tekstvak 2">
            <a:extLst>
              <a:ext uri="{FF2B5EF4-FFF2-40B4-BE49-F238E27FC236}">
                <a16:creationId xmlns:a16="http://schemas.microsoft.com/office/drawing/2014/main" id="{76B07715-0ACA-4E82-8C56-116B7BD6B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14612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43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EFE7D5-D8B4-4DB9-90AB-02070A1F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else?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7D69C548-2D5B-415A-9878-1B8F62447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67222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38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Introductie onderzoeksmethoden </a:t>
            </a:r>
          </a:p>
        </p:txBody>
      </p:sp>
      <p:sp>
        <p:nvSpPr>
          <p:cNvPr id="95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Aan</a:t>
            </a:r>
            <a:r>
              <a:rPr lang="en-US" sz="2000" dirty="0"/>
              <a:t> het </a:t>
            </a:r>
            <a:r>
              <a:rPr lang="en-US" sz="2000" dirty="0" err="1"/>
              <a:t>einde</a:t>
            </a:r>
            <a:r>
              <a:rPr lang="en-US" sz="2000" dirty="0"/>
              <a:t> van de les </a:t>
            </a:r>
            <a:r>
              <a:rPr lang="en-US" sz="2000" dirty="0" err="1"/>
              <a:t>kun</a:t>
            </a:r>
            <a:r>
              <a:rPr lang="en-US" sz="2000" dirty="0"/>
              <a:t> je/ </a:t>
            </a:r>
            <a:r>
              <a:rPr lang="en-US" sz="2000" dirty="0" err="1"/>
              <a:t>weet</a:t>
            </a:r>
            <a:r>
              <a:rPr lang="en-US" sz="2000" dirty="0"/>
              <a:t> je/ </a:t>
            </a:r>
            <a:r>
              <a:rPr lang="en-US" sz="2000" dirty="0" err="1"/>
              <a:t>heb</a:t>
            </a:r>
            <a:r>
              <a:rPr lang="en-US" sz="2000" dirty="0"/>
              <a:t> je</a:t>
            </a:r>
          </a:p>
          <a:p>
            <a:r>
              <a:rPr lang="en-US" sz="2000" dirty="0" err="1"/>
              <a:t>Uitleggen</a:t>
            </a:r>
            <a:r>
              <a:rPr lang="en-US" sz="2000" dirty="0"/>
              <a:t> wat </a:t>
            </a:r>
            <a:r>
              <a:rPr lang="en-US" sz="2000" dirty="0" err="1"/>
              <a:t>onderzoek</a:t>
            </a:r>
            <a:r>
              <a:rPr lang="en-US" sz="2000" dirty="0"/>
              <a:t> is</a:t>
            </a:r>
          </a:p>
          <a:p>
            <a:r>
              <a:rPr lang="en-US" sz="2000" dirty="0" err="1"/>
              <a:t>Verschillende</a:t>
            </a:r>
            <a:r>
              <a:rPr lang="en-US" sz="2000" dirty="0"/>
              <a:t> </a:t>
            </a:r>
            <a:r>
              <a:rPr lang="en-US" sz="2000" dirty="0" err="1"/>
              <a:t>onderzoeksmethoden</a:t>
            </a:r>
            <a:r>
              <a:rPr lang="en-US" sz="2000" dirty="0"/>
              <a:t> </a:t>
            </a:r>
            <a:r>
              <a:rPr lang="en-US" sz="2000" dirty="0" err="1"/>
              <a:t>benoemen</a:t>
            </a:r>
            <a:endParaRPr lang="en-US" sz="2000" dirty="0"/>
          </a:p>
          <a:p>
            <a:r>
              <a:rPr lang="en-US" sz="2000" dirty="0" err="1"/>
              <a:t>Voorbeelden</a:t>
            </a:r>
            <a:r>
              <a:rPr lang="en-US" sz="2000" dirty="0"/>
              <a:t> </a:t>
            </a:r>
            <a:r>
              <a:rPr lang="en-US" sz="2000" dirty="0" err="1"/>
              <a:t>geven</a:t>
            </a:r>
            <a:r>
              <a:rPr lang="en-US" sz="2000" dirty="0"/>
              <a:t> van </a:t>
            </a:r>
            <a:r>
              <a:rPr lang="en-US" sz="2000" dirty="0" err="1"/>
              <a:t>onderzoeksmethoden</a:t>
            </a:r>
            <a:endParaRPr lang="en-US" sz="2000" dirty="0"/>
          </a:p>
          <a:p>
            <a:r>
              <a:rPr lang="en-US" sz="2000" dirty="0" err="1"/>
              <a:t>Methode</a:t>
            </a:r>
            <a:r>
              <a:rPr lang="en-US" sz="2000" dirty="0"/>
              <a:t> </a:t>
            </a:r>
            <a:r>
              <a:rPr lang="en-US" sz="2000" dirty="0" err="1"/>
              <a:t>kiezen</a:t>
            </a:r>
            <a:r>
              <a:rPr lang="en-US" sz="2000" dirty="0"/>
              <a:t> die past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onderzoeksvraag</a:t>
            </a:r>
            <a:endParaRPr lang="en-US" sz="200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nderzoek doen - Mr. Chadd Academy">
            <a:extLst>
              <a:ext uri="{FF2B5EF4-FFF2-40B4-BE49-F238E27FC236}">
                <a16:creationId xmlns:a16="http://schemas.microsoft.com/office/drawing/2014/main" id="{1638C567-F5BB-4973-B6EB-93501811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0975" y="1905838"/>
            <a:ext cx="4105275" cy="15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3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4B5ECE-6F91-4A74-83EA-BE89B5C83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4" b="5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Waar denk je aan bij onderzoek?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7DAF9AB3-050D-4CF8-A22B-DE3C2DBA63BE}"/>
              </a:ext>
            </a:extLst>
          </p:cNvPr>
          <p:cNvSpPr txBox="1"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 is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onderzoek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Systematisch</a:t>
            </a:r>
            <a:endParaRPr lang="en-US" sz="2400" dirty="0"/>
          </a:p>
          <a:p>
            <a:r>
              <a:rPr lang="en-US" sz="2400" dirty="0" err="1"/>
              <a:t>Gestructureerd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Onderbouwen</a:t>
            </a:r>
            <a:r>
              <a:rPr lang="en-US" sz="2400" dirty="0"/>
              <a:t> met </a:t>
            </a:r>
            <a:r>
              <a:rPr lang="en-US" sz="2400" dirty="0" err="1"/>
              <a:t>theorie</a:t>
            </a:r>
            <a:r>
              <a:rPr lang="en-US" sz="2400" dirty="0"/>
              <a:t>- en </a:t>
            </a:r>
            <a:r>
              <a:rPr lang="en-US" sz="2400" dirty="0" err="1"/>
              <a:t>praktijkonderzoek</a:t>
            </a:r>
            <a:endParaRPr lang="en-US" sz="2400" dirty="0"/>
          </a:p>
          <a:p>
            <a:r>
              <a:rPr lang="en-US" sz="2400" dirty="0" err="1"/>
              <a:t>Objectief</a:t>
            </a:r>
            <a:r>
              <a:rPr lang="en-US" sz="2400" dirty="0"/>
              <a:t> </a:t>
            </a:r>
            <a:r>
              <a:rPr lang="en-US" sz="2400" dirty="0" err="1"/>
              <a:t>waarnemen</a:t>
            </a:r>
            <a:r>
              <a:rPr lang="en-US" sz="2400" dirty="0"/>
              <a:t> (</a:t>
            </a:r>
            <a:r>
              <a:rPr lang="en-US" sz="2400" dirty="0" err="1"/>
              <a:t>geen</a:t>
            </a:r>
            <a:r>
              <a:rPr lang="en-US" sz="2400" dirty="0"/>
              <a:t> eigen </a:t>
            </a:r>
            <a:r>
              <a:rPr lang="en-US" sz="2400" dirty="0" err="1"/>
              <a:t>mening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Controleerbaarheid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Freeform: Shape 4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4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onderzoek</a:t>
            </a:r>
            <a:r>
              <a:rPr lang="en-US" sz="2400" dirty="0"/>
              <a:t> </a:t>
            </a:r>
            <a:r>
              <a:rPr lang="en-US" sz="2400" dirty="0" err="1"/>
              <a:t>moet</a:t>
            </a:r>
            <a:r>
              <a:rPr lang="en-US" sz="2400" dirty="0"/>
              <a:t> </a:t>
            </a:r>
            <a:r>
              <a:rPr lang="en-US" sz="2400" dirty="0" err="1"/>
              <a:t>herhaald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endParaRPr lang="en-US" sz="2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Daarom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duidelijke</a:t>
            </a:r>
            <a:r>
              <a:rPr lang="en-US" sz="2400" dirty="0"/>
              <a:t> </a:t>
            </a:r>
            <a:r>
              <a:rPr lang="en-US" sz="2400" dirty="0" err="1"/>
              <a:t>beschrijving</a:t>
            </a:r>
            <a:r>
              <a:rPr lang="en-US" sz="2400" dirty="0"/>
              <a:t> van </a:t>
            </a:r>
            <a:r>
              <a:rPr lang="en-US" sz="2400" dirty="0" err="1"/>
              <a:t>methoden</a:t>
            </a:r>
            <a:r>
              <a:rPr lang="en-US" sz="2400" dirty="0"/>
              <a:t> en </a:t>
            </a:r>
            <a:r>
              <a:rPr lang="en-US" sz="2400" dirty="0" err="1"/>
              <a:t>stappen</a:t>
            </a:r>
            <a:endParaRPr lang="en-US" sz="2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Nauwkeurig</a:t>
            </a:r>
            <a:r>
              <a:rPr lang="en-US" sz="2400" dirty="0"/>
              <a:t> </a:t>
            </a:r>
            <a:r>
              <a:rPr lang="en-US" sz="2400" dirty="0" err="1"/>
              <a:t>werken</a:t>
            </a:r>
            <a:endParaRPr lang="en-US" sz="2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Vergroot</a:t>
            </a:r>
            <a:r>
              <a:rPr lang="en-US" sz="2400" dirty="0"/>
              <a:t> </a:t>
            </a:r>
            <a:r>
              <a:rPr lang="en-US" sz="2400" dirty="0" err="1"/>
              <a:t>betrouwbaarheid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is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onderzoek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Onderzoek</a:t>
            </a:r>
            <a:r>
              <a:rPr lang="en-US" sz="2400" b="1" dirty="0"/>
              <a:t> </a:t>
            </a:r>
            <a:r>
              <a:rPr lang="en-US" sz="2400" dirty="0"/>
              <a:t>is het </a:t>
            </a:r>
            <a:r>
              <a:rPr lang="en-US" sz="2400" dirty="0" err="1"/>
              <a:t>verzamelen</a:t>
            </a:r>
            <a:r>
              <a:rPr lang="en-US" sz="2400" dirty="0"/>
              <a:t> van (</a:t>
            </a:r>
            <a:r>
              <a:rPr lang="en-US" sz="2400" dirty="0" err="1"/>
              <a:t>nieuwe</a:t>
            </a:r>
            <a:r>
              <a:rPr lang="en-US" sz="2400" dirty="0"/>
              <a:t>) </a:t>
            </a:r>
            <a:r>
              <a:rPr lang="en-US" sz="2400" dirty="0" err="1"/>
              <a:t>informatie</a:t>
            </a:r>
            <a:r>
              <a:rPr lang="en-US" sz="2400" dirty="0"/>
              <a:t> om de </a:t>
            </a:r>
            <a:r>
              <a:rPr lang="en-US" sz="2400" dirty="0" err="1"/>
              <a:t>kennis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vergroten</a:t>
            </a:r>
            <a:r>
              <a:rPr lang="en-US" sz="2400" dirty="0"/>
              <a:t>, om de </a:t>
            </a:r>
            <a:r>
              <a:rPr lang="en-US" sz="2400" dirty="0" err="1"/>
              <a:t>probleemhebber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advise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geven</a:t>
            </a:r>
            <a:r>
              <a:rPr lang="en-US" sz="2400" dirty="0"/>
              <a:t> hoe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probleem</a:t>
            </a:r>
            <a:r>
              <a:rPr lang="en-US" sz="2400" dirty="0"/>
              <a:t> is op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lossen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Hoe ga je dan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werk</a:t>
            </a:r>
            <a:r>
              <a:rPr lang="en-US" sz="2400" b="1" dirty="0"/>
              <a:t>? </a:t>
            </a:r>
            <a:r>
              <a:rPr lang="en-US" sz="2400" dirty="0" err="1"/>
              <a:t>Gestructureerd</a:t>
            </a:r>
            <a:r>
              <a:rPr lang="en-US" sz="2400" dirty="0"/>
              <a:t>, </a:t>
            </a:r>
            <a:r>
              <a:rPr lang="en-US" sz="2400" dirty="0" err="1"/>
              <a:t>systematisch</a:t>
            </a:r>
            <a:r>
              <a:rPr lang="en-US" sz="2400" dirty="0"/>
              <a:t>, </a:t>
            </a:r>
            <a:r>
              <a:rPr lang="en-US" sz="2400" dirty="0" err="1"/>
              <a:t>nauwkeurig</a:t>
            </a:r>
            <a:r>
              <a:rPr lang="en-US" sz="2400" dirty="0"/>
              <a:t> en je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bewijzen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iets</a:t>
            </a:r>
            <a:r>
              <a:rPr lang="en-US" sz="2400" dirty="0"/>
              <a:t> zo is </a:t>
            </a:r>
            <a:r>
              <a:rPr lang="en-US" sz="2400" dirty="0" err="1"/>
              <a:t>zonder</a:t>
            </a:r>
            <a:r>
              <a:rPr lang="en-US" sz="2400" dirty="0"/>
              <a:t> er </a:t>
            </a:r>
            <a:r>
              <a:rPr lang="en-US" sz="2400" dirty="0" err="1"/>
              <a:t>zelf</a:t>
            </a:r>
            <a:r>
              <a:rPr lang="en-US" sz="2400" dirty="0"/>
              <a:t> wat van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vinden</a:t>
            </a:r>
            <a:r>
              <a:rPr lang="en-US" sz="2400" dirty="0"/>
              <a:t>….</a:t>
            </a:r>
            <a:r>
              <a:rPr lang="en-US" sz="2400" dirty="0" err="1"/>
              <a:t>tenzij</a:t>
            </a:r>
            <a:r>
              <a:rPr lang="en-US" sz="2400" dirty="0"/>
              <a:t>…je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kunt</a:t>
            </a:r>
            <a:r>
              <a:rPr lang="en-US" sz="2400" dirty="0"/>
              <a:t> </a:t>
            </a:r>
            <a:r>
              <a:rPr lang="en-US" sz="2400" dirty="0" err="1"/>
              <a:t>onderbouwen</a:t>
            </a:r>
            <a:r>
              <a:rPr lang="en-US" sz="2400" dirty="0"/>
              <a:t> met </a:t>
            </a:r>
            <a:r>
              <a:rPr lang="en-US" sz="2400" dirty="0" err="1"/>
              <a:t>deskresearch</a:t>
            </a:r>
            <a:r>
              <a:rPr lang="en-US" sz="2400" dirty="0"/>
              <a:t> of </a:t>
            </a:r>
            <a:r>
              <a:rPr lang="en-US" sz="2400" dirty="0" err="1"/>
              <a:t>fieldresearch</a:t>
            </a:r>
            <a:endParaRPr lang="en-US" sz="2400" b="1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1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Onderzoeksmethoden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1289304" y="2902913"/>
            <a:ext cx="9849751" cy="303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Kwalitatieve</a:t>
            </a:r>
            <a:r>
              <a:rPr lang="en-US" sz="2000" b="1" dirty="0"/>
              <a:t> </a:t>
            </a:r>
            <a:r>
              <a:rPr lang="en-US" sz="2000" b="1" dirty="0" err="1"/>
              <a:t>onderzoeksmethoden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dit</a:t>
            </a:r>
            <a:r>
              <a:rPr lang="en-US" sz="2000" dirty="0">
                <a:sym typeface="Wingdings" panose="05000000000000000000" pitchFamily="2" charset="2"/>
              </a:rPr>
              <a:t> is </a:t>
            </a:r>
            <a:r>
              <a:rPr lang="en-US" sz="2000" dirty="0" err="1">
                <a:sym typeface="Wingdings" panose="05000000000000000000" pitchFamily="2" charset="2"/>
              </a:rPr>
              <a:t>onderzoek</a:t>
            </a:r>
            <a:r>
              <a:rPr lang="en-US" sz="2000" dirty="0">
                <a:sym typeface="Wingdings" panose="05000000000000000000" pitchFamily="2" charset="2"/>
              </a:rPr>
              <a:t> met </a:t>
            </a:r>
            <a:r>
              <a:rPr lang="en-US" sz="2000" dirty="0" err="1">
                <a:sym typeface="Wingdings" panose="05000000000000000000" pitchFamily="2" charset="2"/>
              </a:rPr>
              <a:t>behulp</a:t>
            </a:r>
            <a:r>
              <a:rPr lang="en-US" sz="2000" dirty="0">
                <a:sym typeface="Wingdings" panose="05000000000000000000" pitchFamily="2" charset="2"/>
              </a:rPr>
              <a:t> van </a:t>
            </a:r>
            <a:r>
              <a:rPr lang="en-US" sz="2000" dirty="0" err="1">
                <a:sym typeface="Wingdings" panose="05000000000000000000" pitchFamily="2" charset="2"/>
              </a:rPr>
              <a:t>niet-cijfermatige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gegevens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bijvoorbeeld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dirty="0" err="1">
                <a:sym typeface="Wingdings" panose="05000000000000000000" pitchFamily="2" charset="2"/>
              </a:rPr>
              <a:t>Groepsdiscussie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>
                <a:sym typeface="Wingdings" panose="05000000000000000000" pitchFamily="2" charset="2"/>
              </a:rPr>
              <a:t>Interview 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Kwantitatieve</a:t>
            </a:r>
            <a:r>
              <a:rPr lang="en-US" sz="2000" b="1" dirty="0"/>
              <a:t> </a:t>
            </a:r>
            <a:r>
              <a:rPr lang="en-US" sz="2000" b="1" dirty="0" err="1"/>
              <a:t>onderzoeksmethoden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dit</a:t>
            </a:r>
            <a:r>
              <a:rPr lang="en-US" sz="2000" dirty="0">
                <a:sym typeface="Wingdings" panose="05000000000000000000" pitchFamily="2" charset="2"/>
              </a:rPr>
              <a:t> is </a:t>
            </a:r>
            <a:r>
              <a:rPr lang="en-US" sz="2000" dirty="0" err="1">
                <a:sym typeface="Wingdings" panose="05000000000000000000" pitchFamily="2" charset="2"/>
              </a:rPr>
              <a:t>onderzoek</a:t>
            </a:r>
            <a:r>
              <a:rPr lang="en-US" sz="2000" dirty="0">
                <a:sym typeface="Wingdings" panose="05000000000000000000" pitchFamily="2" charset="2"/>
              </a:rPr>
              <a:t> met </a:t>
            </a:r>
            <a:r>
              <a:rPr lang="en-US" sz="2000" dirty="0" err="1">
                <a:sym typeface="Wingdings" panose="05000000000000000000" pitchFamily="2" charset="2"/>
              </a:rPr>
              <a:t>behulp</a:t>
            </a:r>
            <a:r>
              <a:rPr lang="en-US" sz="2000" dirty="0">
                <a:sym typeface="Wingdings" panose="05000000000000000000" pitchFamily="2" charset="2"/>
              </a:rPr>
              <a:t> van </a:t>
            </a:r>
            <a:r>
              <a:rPr lang="en-US" sz="2000" dirty="0" err="1">
                <a:sym typeface="Wingdings" panose="05000000000000000000" pitchFamily="2" charset="2"/>
              </a:rPr>
              <a:t>cijfermatige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gegevens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bijvoorbeeld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 err="1">
                <a:sym typeface="Wingdings" panose="05000000000000000000" pitchFamily="2" charset="2"/>
              </a:rPr>
              <a:t>Enquête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dirty="0" err="1">
                <a:sym typeface="Wingdings" panose="05000000000000000000" pitchFamily="2" charset="2"/>
              </a:rPr>
              <a:t>Observatie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444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Kwalitatieve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o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nderzoeksmethode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Interview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1179226" y="3049325"/>
            <a:ext cx="9833548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gedachten</a:t>
            </a:r>
            <a:r>
              <a:rPr lang="en-US" b="1" dirty="0">
                <a:solidFill>
                  <a:schemeClr val="tx2"/>
                </a:solidFill>
              </a:rPr>
              <a:t> of </a:t>
            </a:r>
            <a:r>
              <a:rPr lang="en-US" b="1" dirty="0" err="1">
                <a:solidFill>
                  <a:schemeClr val="tx2"/>
                </a:solidFill>
              </a:rPr>
              <a:t>gevoelens</a:t>
            </a:r>
            <a:endParaRPr lang="en-US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gedrag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uit</a:t>
            </a:r>
            <a:r>
              <a:rPr lang="en-US" b="1" dirty="0">
                <a:solidFill>
                  <a:schemeClr val="tx2"/>
                </a:solidFill>
              </a:rPr>
              <a:t> het </a:t>
            </a:r>
            <a:r>
              <a:rPr lang="en-US" b="1" dirty="0" err="1">
                <a:solidFill>
                  <a:schemeClr val="tx2"/>
                </a:solidFill>
              </a:rPr>
              <a:t>verleden</a:t>
            </a:r>
            <a:endParaRPr lang="en-US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Open en </a:t>
            </a:r>
            <a:r>
              <a:rPr lang="en-US" b="1" dirty="0" err="1">
                <a:solidFill>
                  <a:schemeClr val="tx2"/>
                </a:solidFill>
              </a:rPr>
              <a:t>gesloten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. Wat </a:t>
            </a:r>
            <a:r>
              <a:rPr lang="en-US" b="1" dirty="0" err="1">
                <a:solidFill>
                  <a:schemeClr val="tx2"/>
                </a:solidFill>
              </a:rPr>
              <a:t>zijn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ook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alweer</a:t>
            </a:r>
            <a:r>
              <a:rPr lang="en-US" b="1" dirty="0">
                <a:solidFill>
                  <a:schemeClr val="tx2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Denk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bij</a:t>
            </a:r>
            <a:r>
              <a:rPr lang="en-US" b="1" dirty="0">
                <a:solidFill>
                  <a:schemeClr val="tx2"/>
                </a:solidFill>
              </a:rPr>
              <a:t> het </a:t>
            </a:r>
            <a:r>
              <a:rPr lang="en-US" b="1" dirty="0" err="1">
                <a:solidFill>
                  <a:schemeClr val="tx2"/>
                </a:solidFill>
              </a:rPr>
              <a:t>interviewen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aan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</a:rPr>
              <a:t>Omgeving</a:t>
            </a:r>
            <a:r>
              <a:rPr lang="en-US" b="1" dirty="0">
                <a:solidFill>
                  <a:schemeClr val="tx2"/>
                </a:solidFill>
              </a:rPr>
              <a:t>, rust en </a:t>
            </a:r>
            <a:r>
              <a:rPr lang="en-US" b="1" dirty="0" err="1">
                <a:solidFill>
                  <a:schemeClr val="tx2"/>
                </a:solidFill>
              </a:rPr>
              <a:t>genoeg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tijd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</a:rPr>
              <a:t>Niet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</a:t>
            </a:r>
            <a:r>
              <a:rPr lang="en-US" b="1" dirty="0">
                <a:solidFill>
                  <a:schemeClr val="tx2"/>
                </a:solidFill>
              </a:rPr>
              <a:t> lang </a:t>
            </a:r>
            <a:r>
              <a:rPr lang="en-US" b="1" dirty="0" err="1">
                <a:solidFill>
                  <a:schemeClr val="tx2"/>
                </a:solidFill>
              </a:rPr>
              <a:t>maken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</a:rPr>
              <a:t>Mogelijkheden</a:t>
            </a:r>
            <a:r>
              <a:rPr lang="en-US" b="1" dirty="0">
                <a:solidFill>
                  <a:schemeClr val="tx2"/>
                </a:solidFill>
              </a:rPr>
              <a:t> om het </a:t>
            </a:r>
            <a:r>
              <a:rPr lang="en-US" b="1" dirty="0" err="1">
                <a:solidFill>
                  <a:schemeClr val="tx2"/>
                </a:solidFill>
              </a:rPr>
              <a:t>gesprek</a:t>
            </a:r>
            <a:r>
              <a:rPr lang="en-US" b="1" dirty="0">
                <a:solidFill>
                  <a:schemeClr val="tx2"/>
                </a:solidFill>
              </a:rPr>
              <a:t> op </a:t>
            </a:r>
            <a:r>
              <a:rPr lang="en-US" b="1" dirty="0" err="1">
                <a:solidFill>
                  <a:schemeClr val="tx2"/>
                </a:solidFill>
              </a:rPr>
              <a:t>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nemen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</a:rPr>
              <a:t>Toestemming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om op </a:t>
            </a:r>
            <a:r>
              <a:rPr lang="en-US" b="1" dirty="0" err="1">
                <a:solidFill>
                  <a:schemeClr val="tx2"/>
                </a:solidFill>
              </a:rPr>
              <a:t>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nemen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Kwantitatieve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o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nderzoeksmethode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Enquête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1179226" y="3049325"/>
            <a:ext cx="9833548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stellen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kan</a:t>
            </a:r>
            <a:r>
              <a:rPr lang="en-US" b="1" dirty="0">
                <a:solidFill>
                  <a:schemeClr val="tx2"/>
                </a:solidFill>
              </a:rPr>
              <a:t> op </a:t>
            </a:r>
            <a:r>
              <a:rPr lang="en-US" b="1" dirty="0" err="1">
                <a:solidFill>
                  <a:schemeClr val="tx2"/>
                </a:solidFill>
              </a:rPr>
              <a:t>verschillende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manieren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</a:rPr>
              <a:t>Enquêtes</a:t>
            </a:r>
            <a:r>
              <a:rPr lang="en-US" b="1" dirty="0">
                <a:solidFill>
                  <a:schemeClr val="tx2"/>
                </a:solidFill>
              </a:rPr>
              <a:t> (papier of </a:t>
            </a:r>
            <a:r>
              <a:rPr lang="en-US" b="1" dirty="0" err="1">
                <a:solidFill>
                  <a:schemeClr val="tx2"/>
                </a:solidFill>
              </a:rPr>
              <a:t>digitaal</a:t>
            </a:r>
            <a:r>
              <a:rPr lang="en-US" b="1" dirty="0">
                <a:solidFill>
                  <a:schemeClr val="tx2"/>
                </a:solidFill>
              </a:rPr>
              <a:t>), </a:t>
            </a:r>
            <a:r>
              <a:rPr lang="en-US" b="1" dirty="0" err="1">
                <a:solidFill>
                  <a:schemeClr val="tx2"/>
                </a:solidFill>
              </a:rPr>
              <a:t>telefonisch</a:t>
            </a:r>
            <a:r>
              <a:rPr lang="en-US" b="1" dirty="0">
                <a:solidFill>
                  <a:schemeClr val="tx2"/>
                </a:solidFill>
              </a:rPr>
              <a:t> etc.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Antwoorden</a:t>
            </a:r>
            <a:r>
              <a:rPr lang="en-US" b="1" dirty="0">
                <a:solidFill>
                  <a:schemeClr val="tx2"/>
                </a:solidFill>
              </a:rPr>
              <a:t> op </a:t>
            </a: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zorgen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voor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gegevens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waarmee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gewerkt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worden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De </a:t>
            </a:r>
            <a:r>
              <a:rPr lang="en-US" b="1" dirty="0" err="1">
                <a:solidFill>
                  <a:schemeClr val="tx2"/>
                </a:solidFill>
              </a:rPr>
              <a:t>kwaliteit</a:t>
            </a:r>
            <a:r>
              <a:rPr lang="en-US" b="1" dirty="0">
                <a:solidFill>
                  <a:schemeClr val="tx2"/>
                </a:solidFill>
              </a:rPr>
              <a:t> van de </a:t>
            </a:r>
            <a:r>
              <a:rPr lang="en-US" b="1" dirty="0" err="1">
                <a:solidFill>
                  <a:schemeClr val="tx2"/>
                </a:solidFill>
              </a:rPr>
              <a:t>vragenlijst</a:t>
            </a:r>
            <a:r>
              <a:rPr lang="en-US" b="1" dirty="0">
                <a:solidFill>
                  <a:schemeClr val="tx2"/>
                </a:solidFill>
              </a:rPr>
              <a:t> is heel </a:t>
            </a:r>
            <a:r>
              <a:rPr lang="en-US" b="1" dirty="0" err="1">
                <a:solidFill>
                  <a:schemeClr val="tx2"/>
                </a:solidFill>
              </a:rPr>
              <a:t>belangrijk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De </a:t>
            </a:r>
            <a:r>
              <a:rPr lang="en-US" b="1" dirty="0" err="1">
                <a:solidFill>
                  <a:schemeClr val="tx2"/>
                </a:solidFill>
              </a:rPr>
              <a:t>vragen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bepalen</a:t>
            </a:r>
            <a:r>
              <a:rPr lang="en-US" b="1" dirty="0">
                <a:solidFill>
                  <a:schemeClr val="tx2"/>
                </a:solidFill>
              </a:rPr>
              <a:t> het </a:t>
            </a:r>
            <a:r>
              <a:rPr lang="en-US" b="1" dirty="0" err="1">
                <a:solidFill>
                  <a:schemeClr val="tx2"/>
                </a:solidFill>
              </a:rPr>
              <a:t>soort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gegevens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dat</a:t>
            </a:r>
            <a:r>
              <a:rPr lang="en-US" b="1" dirty="0">
                <a:solidFill>
                  <a:schemeClr val="tx2"/>
                </a:solidFill>
              </a:rPr>
              <a:t> je </a:t>
            </a:r>
            <a:r>
              <a:rPr lang="en-US" b="1" dirty="0" err="1">
                <a:solidFill>
                  <a:schemeClr val="tx2"/>
                </a:solidFill>
              </a:rPr>
              <a:t>krijgt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tx2"/>
                </a:solidFill>
              </a:rPr>
              <a:t>Bijvoorbeeld</a:t>
            </a:r>
            <a:r>
              <a:rPr lang="en-US" b="1" dirty="0">
                <a:solidFill>
                  <a:schemeClr val="tx2"/>
                </a:solidFill>
              </a:rPr>
              <a:t>: ‘Wat </a:t>
            </a:r>
            <a:r>
              <a:rPr lang="en-US" b="1" dirty="0" err="1">
                <a:solidFill>
                  <a:schemeClr val="tx2"/>
                </a:solidFill>
              </a:rPr>
              <a:t>vond</a:t>
            </a:r>
            <a:r>
              <a:rPr lang="en-US" b="1" dirty="0">
                <a:solidFill>
                  <a:schemeClr val="tx2"/>
                </a:solidFill>
              </a:rPr>
              <a:t> je </a:t>
            </a:r>
            <a:r>
              <a:rPr lang="en-US" b="1" dirty="0" err="1">
                <a:solidFill>
                  <a:schemeClr val="tx2"/>
                </a:solidFill>
              </a:rPr>
              <a:t>leuk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aan</a:t>
            </a:r>
            <a:r>
              <a:rPr lang="en-US" b="1" dirty="0">
                <a:solidFill>
                  <a:schemeClr val="tx2"/>
                </a:solidFill>
              </a:rPr>
              <a:t> de week op Terschelling?’ of ‘Wat </a:t>
            </a:r>
            <a:r>
              <a:rPr lang="en-US" b="1" dirty="0" err="1">
                <a:solidFill>
                  <a:schemeClr val="tx2"/>
                </a:solidFill>
              </a:rPr>
              <a:t>vond</a:t>
            </a:r>
            <a:r>
              <a:rPr lang="en-US" b="1" dirty="0">
                <a:solidFill>
                  <a:schemeClr val="tx2"/>
                </a:solidFill>
              </a:rPr>
              <a:t> je van de week op Terschelling?’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695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794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Kantoorthema</vt:lpstr>
      <vt:lpstr>PowerPoint Presentation</vt:lpstr>
      <vt:lpstr>Introductie onderzoeksmethoden </vt:lpstr>
      <vt:lpstr>Waar denk je aan bij onderzoek?</vt:lpstr>
      <vt:lpstr>Wat is onderzoek?</vt:lpstr>
      <vt:lpstr>Controleerbaarheid</vt:lpstr>
      <vt:lpstr>Wat is onderzoek?</vt:lpstr>
      <vt:lpstr>Onderzoeksmethoden</vt:lpstr>
      <vt:lpstr>Kwalitatieve onderzoeksmethode - Interview</vt:lpstr>
      <vt:lpstr>Kwantitatieve onderzoeksmethode - Enquête</vt:lpstr>
      <vt:lpstr>Wat vind je van onderstaande vragen? En waarom?</vt:lpstr>
      <vt:lpstr>Uitvoeren van de enquête</vt:lpstr>
      <vt:lpstr>Literatuur en brongebruik</vt:lpstr>
      <vt:lpstr>Bronvermelding en APA</vt:lpstr>
      <vt:lpstr>Aan de slag!</vt:lpstr>
      <vt:lpstr>What else?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7</cp:revision>
  <dcterms:created xsi:type="dcterms:W3CDTF">2021-07-07T07:37:45Z</dcterms:created>
  <dcterms:modified xsi:type="dcterms:W3CDTF">2021-09-13T07:40:57Z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